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1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9FF"/>
    <a:srgbClr val="9EFF29"/>
    <a:srgbClr val="007033"/>
    <a:srgbClr val="C33A1F"/>
    <a:srgbClr val="003635"/>
    <a:srgbClr val="D6370C"/>
    <a:srgbClr val="0000CC"/>
    <a:srgbClr val="1D3A00"/>
    <a:srgbClr val="FF856D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756" y="-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8315" y="1880422"/>
            <a:ext cx="8251724" cy="179192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FF29FF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5" y="3694472"/>
            <a:ext cx="8288592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829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61120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6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10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03" y="320201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2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482213"/>
            <a:ext cx="8246070" cy="3380108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901" y="598265"/>
            <a:ext cx="68202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2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155" y="1408470"/>
            <a:ext cx="6843252" cy="3302149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43" y="293770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29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4076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16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4076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16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validation.org/documentation" TargetMode="External"/><Relationship Id="rId2" Type="http://schemas.openxmlformats.org/officeDocument/2006/relationships/hyperlink" Target="https://www.w3school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w3schools.com/bootstrap4/bootstrap_get_started.asp" TargetMode="External"/><Relationship Id="rId5" Type="http://schemas.openxmlformats.org/officeDocument/2006/relationships/hyperlink" Target="https://dienthoaigiakho.vn/" TargetMode="External"/><Relationship Id="rId4" Type="http://schemas.openxmlformats.org/officeDocument/2006/relationships/hyperlink" Target="http://gsgd.co.uk/sandbox/jquery/easin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551" y="1498600"/>
            <a:ext cx="3778250" cy="67945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Hệ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thống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công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nghệ</a:t>
            </a:r>
            <a:r>
              <a:rPr lang="en-US" sz="2800" dirty="0" smtClean="0">
                <a:solidFill>
                  <a:srgbClr val="FF0000"/>
                </a:solidFill>
              </a:rPr>
              <a:t> web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2336800"/>
            <a:ext cx="7951839" cy="5458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GVHD: </a:t>
            </a:r>
            <a:r>
              <a:rPr lang="en-US" sz="2000" dirty="0" err="1" smtClean="0"/>
              <a:t>Đặng</a:t>
            </a:r>
            <a:r>
              <a:rPr lang="en-US" sz="2000" dirty="0" smtClean="0"/>
              <a:t> </a:t>
            </a:r>
            <a:r>
              <a:rPr lang="en-US" sz="2000" dirty="0" err="1" smtClean="0"/>
              <a:t>Văn</a:t>
            </a:r>
            <a:r>
              <a:rPr lang="en-US" sz="2000" dirty="0" smtClean="0"/>
              <a:t> </a:t>
            </a:r>
            <a:r>
              <a:rPr lang="en-US" sz="2000" dirty="0" err="1" smtClean="0"/>
              <a:t>Thuận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301624"/>
            <a:ext cx="5778507" cy="8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21592" y="1108569"/>
            <a:ext cx="6511925" cy="3496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3903" y="438913"/>
            <a:ext cx="134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chủ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8340" y="431596"/>
            <a:ext cx="17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1295" y="1042330"/>
            <a:ext cx="6099937" cy="36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5459" y="305453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phẩm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4678" y="857631"/>
            <a:ext cx="634873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3707" y="371290"/>
            <a:ext cx="158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đặt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hàng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89062" y="862012"/>
            <a:ext cx="63658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2620" y="241402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itemap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6037" y="962025"/>
            <a:ext cx="65119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5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đăng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nhập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>
          <a:xfrm>
            <a:off x="2395816" y="1693585"/>
            <a:ext cx="6503035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7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148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đăng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02" y="1654441"/>
            <a:ext cx="5983834" cy="32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19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thương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hiệu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4288" y="1802996"/>
            <a:ext cx="6508115" cy="301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9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phụ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kiện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>
          <a:xfrm>
            <a:off x="2304288" y="1703306"/>
            <a:ext cx="6508115" cy="303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10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chủ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4288" y="1717080"/>
            <a:ext cx="6511925" cy="3024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33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Website </a:t>
            </a:r>
            <a:r>
              <a:rPr lang="en-US" dirty="0" err="1" smtClean="0">
                <a:solidFill>
                  <a:srgbClr val="FFFF00"/>
                </a:solidFill>
              </a:rPr>
              <a:t>bán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điệ</a:t>
            </a:r>
            <a:r>
              <a:rPr lang="en-US" dirty="0" err="1" smtClean="0">
                <a:solidFill>
                  <a:srgbClr val="FFFF00"/>
                </a:solidFill>
              </a:rPr>
              <a:t>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thoại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trực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tuyến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>
                <a:solidFill>
                  <a:srgbClr val="9EFF29"/>
                </a:solidFill>
              </a:rPr>
              <a:t>Nhóm</a:t>
            </a:r>
            <a:r>
              <a:rPr lang="en-US" dirty="0" smtClean="0">
                <a:solidFill>
                  <a:srgbClr val="9EFF29"/>
                </a:solidFill>
              </a:rPr>
              <a:t> 16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Tô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Minh </a:t>
            </a:r>
            <a:r>
              <a:rPr lang="en-US" dirty="0" err="1" smtClean="0"/>
              <a:t>Hồng</a:t>
            </a:r>
            <a:r>
              <a:rPr lang="en-US" dirty="0" smtClean="0"/>
              <a:t> - 19524301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791922"/>
            <a:ext cx="1057274" cy="14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phẩm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>
          <a:xfrm>
            <a:off x="2457907" y="1718501"/>
            <a:ext cx="6508115" cy="2976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3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chi </a:t>
            </a:r>
            <a:r>
              <a:rPr lang="en-US" dirty="0" err="1" smtClean="0">
                <a:solidFill>
                  <a:schemeClr val="bg1"/>
                </a:solidFill>
              </a:rPr>
              <a:t>tiết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sản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phẩm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4288" y="1724261"/>
            <a:ext cx="6511925" cy="3010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3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860422" y="1121043"/>
            <a:ext cx="158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đặt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hàng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>
          <a:xfrm>
            <a:off x="2416809" y="1718215"/>
            <a:ext cx="6504940" cy="303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2679" y="177730"/>
            <a:ext cx="4313969" cy="543185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 err="1" smtClean="0">
                <a:solidFill>
                  <a:srgbClr val="FFFF00"/>
                </a:solidFill>
              </a:rPr>
              <a:t>Xây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dựng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ứng</a:t>
            </a:r>
            <a:r>
              <a:rPr lang="en-US" sz="3300" dirty="0" smtClean="0">
                <a:solidFill>
                  <a:srgbClr val="FFFF00"/>
                </a:solidFill>
              </a:rPr>
              <a:t> </a:t>
            </a:r>
            <a:r>
              <a:rPr lang="en-US" sz="3300" dirty="0" err="1" smtClean="0">
                <a:solidFill>
                  <a:srgbClr val="FFFF00"/>
                </a:solidFill>
              </a:rPr>
              <a:t>dụng</a:t>
            </a:r>
            <a:endParaRPr lang="en-US" sz="33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335505" y="468173"/>
            <a:ext cx="1968783" cy="467532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706803" y="1121043"/>
            <a:ext cx="269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giới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thiệu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26" y="1775548"/>
            <a:ext cx="6511925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7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xmlns="" id="{FF1EE9CA-FAF3-4082-9A3B-C14C34E5E508}"/>
              </a:ext>
            </a:extLst>
          </p:cNvPr>
          <p:cNvSpPr/>
          <p:nvPr/>
        </p:nvSpPr>
        <p:spPr>
          <a:xfrm>
            <a:off x="0" y="2109814"/>
            <a:ext cx="8217163" cy="1774879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FA59D1-F528-49A2-B7ED-368EDCBA10AA}"/>
              </a:ext>
            </a:extLst>
          </p:cNvPr>
          <p:cNvSpPr/>
          <p:nvPr/>
        </p:nvSpPr>
        <p:spPr>
          <a:xfrm>
            <a:off x="4417843" y="160528"/>
            <a:ext cx="3262111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Kết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quả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thực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hiện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endParaRPr lang="ko-KR" altLang="en-US" sz="32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2DD5F7-A217-4F1A-9801-1370F040694C}"/>
              </a:ext>
            </a:extLst>
          </p:cNvPr>
          <p:cNvSpPr txBox="1"/>
          <p:nvPr/>
        </p:nvSpPr>
        <p:spPr>
          <a:xfrm>
            <a:off x="970342" y="1685770"/>
            <a:ext cx="5130805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/>
                </a:solidFill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</a:rPr>
              <a:t>Hoàn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thành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chức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của</a:t>
            </a:r>
            <a:r>
              <a:rPr lang="en-US" sz="1200" dirty="0">
                <a:solidFill>
                  <a:schemeClr val="bg1"/>
                </a:solidFill>
              </a:rPr>
              <a:t> website </a:t>
            </a:r>
            <a:r>
              <a:rPr lang="en-US" sz="1200" dirty="0" err="1">
                <a:solidFill>
                  <a:schemeClr val="bg1"/>
                </a:solidFill>
              </a:rPr>
              <a:t>như</a:t>
            </a:r>
            <a:r>
              <a:rPr lang="en-US" sz="1200" dirty="0">
                <a:solidFill>
                  <a:schemeClr val="bg1"/>
                </a:solidFill>
              </a:rPr>
              <a:t> ban </a:t>
            </a:r>
            <a:r>
              <a:rPr lang="en-US" sz="1200" dirty="0" err="1">
                <a:solidFill>
                  <a:schemeClr val="bg1"/>
                </a:solidFill>
              </a:rPr>
              <a:t>đầu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đề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đối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user, admin</a:t>
            </a: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</a:rPr>
              <a:t>Sử</a:t>
            </a:r>
            <a:r>
              <a:rPr lang="vi-VN" sz="1200" dirty="0" smtClean="0">
                <a:solidFill>
                  <a:schemeClr val="bg1"/>
                </a:solidFill>
              </a:rPr>
              <a:t> </a:t>
            </a:r>
            <a:r>
              <a:rPr lang="vi-VN" sz="1200" dirty="0">
                <a:solidFill>
                  <a:schemeClr val="bg1"/>
                </a:solidFill>
              </a:rPr>
              <a:t>dụng kết hợp boostrap, css,... để hoàn thành bài tập l</a:t>
            </a:r>
            <a:r>
              <a:rPr lang="en-US" sz="1200" dirty="0" err="1" smtClean="0">
                <a:solidFill>
                  <a:schemeClr val="bg1"/>
                </a:solidFill>
              </a:rPr>
              <a:t>ớn</a:t>
            </a:r>
            <a:endParaRPr lang="en-US" sz="1200" dirty="0">
              <a:solidFill>
                <a:schemeClr val="bg1"/>
              </a:solidFill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- </a:t>
            </a:r>
            <a:r>
              <a:rPr lang="vi-VN" sz="1200" dirty="0" smtClean="0">
                <a:solidFill>
                  <a:schemeClr val="bg1"/>
                </a:solidFill>
              </a:rPr>
              <a:t>Thiết </a:t>
            </a:r>
            <a:r>
              <a:rPr lang="vi-VN" sz="1200" dirty="0">
                <a:solidFill>
                  <a:schemeClr val="bg1"/>
                </a:solidFill>
              </a:rPr>
              <a:t>kế được trang  web </a:t>
            </a:r>
            <a:r>
              <a:rPr lang="en-US" sz="1200" dirty="0" err="1">
                <a:solidFill>
                  <a:schemeClr val="bg1"/>
                </a:solidFill>
              </a:rPr>
              <a:t>bán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điện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thoại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trực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tuyến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altLang="ko-KR" dirty="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D5150D-7E7C-491C-916D-B48770E7A9D3}"/>
              </a:ext>
            </a:extLst>
          </p:cNvPr>
          <p:cNvSpPr txBox="1"/>
          <p:nvPr/>
        </p:nvSpPr>
        <p:spPr>
          <a:xfrm>
            <a:off x="192185" y="1628021"/>
            <a:ext cx="663143" cy="715581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Kết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quả</a:t>
            </a:r>
            <a:endParaRPr lang="ko-KR" altLang="en-US" sz="2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CA2785-B9B3-4499-9668-474405C9ABCD}"/>
              </a:ext>
            </a:extLst>
          </p:cNvPr>
          <p:cNvSpPr txBox="1"/>
          <p:nvPr/>
        </p:nvSpPr>
        <p:spPr>
          <a:xfrm>
            <a:off x="77172" y="3680521"/>
            <a:ext cx="893170" cy="715581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r"/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Hạn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chế</a:t>
            </a:r>
            <a:endParaRPr lang="ko-KR" altLang="en-US" sz="21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25">
            <a:extLst>
              <a:ext uri="{FF2B5EF4-FFF2-40B4-BE49-F238E27FC236}">
                <a16:creationId xmlns:a16="http://schemas.microsoft.com/office/drawing/2014/main" xmlns="" id="{2A195617-8C33-4516-AA94-DEABA42B6273}"/>
              </a:ext>
            </a:extLst>
          </p:cNvPr>
          <p:cNvGrpSpPr/>
          <p:nvPr/>
        </p:nvGrpSpPr>
        <p:grpSpPr>
          <a:xfrm flipH="1">
            <a:off x="8107943" y="2683616"/>
            <a:ext cx="970234" cy="644739"/>
            <a:chOff x="342288" y="5278574"/>
            <a:chExt cx="1920177" cy="12759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4300C03-56F7-4199-896D-9561814F75B8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44A809B-1731-4412-8C04-9FA8D03C146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1E9AB0D-7577-4DA7-A6B0-686C2988B69F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D4692C2-AC80-49DD-BEC0-C32C001A2158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1810160-F85C-4AEB-95B0-26D1CD53DF84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13CA08F-845A-421F-BF37-FA351150F82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CF61E43-FACB-44FE-939A-3F5B6644F6A8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F843CEC-BEE7-4157-8831-3DB462E3F5C9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75335" y="3601030"/>
            <a:ext cx="53620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smtClean="0">
                <a:solidFill>
                  <a:schemeClr val="bg1"/>
                </a:solidFill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</a:rPr>
              <a:t>Chỉ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đang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là</a:t>
            </a:r>
            <a:r>
              <a:rPr lang="en-US" sz="1200" dirty="0">
                <a:solidFill>
                  <a:schemeClr val="bg1"/>
                </a:solidFill>
              </a:rPr>
              <a:t> web </a:t>
            </a:r>
            <a:r>
              <a:rPr lang="en-US" sz="1200" dirty="0" err="1">
                <a:solidFill>
                  <a:schemeClr val="bg1"/>
                </a:solidFill>
              </a:rPr>
              <a:t>tĩnh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chưa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liệu</a:t>
            </a:r>
            <a:endParaRPr lang="en-US" sz="1200" dirty="0">
              <a:solidFill>
                <a:schemeClr val="bg1"/>
              </a:solidFill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</a:rPr>
              <a:t>Còn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một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số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chức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chưa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thành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endParaRPr lang="en-US" sz="1200" dirty="0">
              <a:solidFill>
                <a:schemeClr val="bg1"/>
              </a:solidFill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</a:rPr>
              <a:t>Không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nhiều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thành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phần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mở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rộng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phát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triển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Khi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muốn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thay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đổi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nội</a:t>
            </a:r>
            <a:r>
              <a:rPr lang="en-US" sz="1200" dirty="0">
                <a:solidFill>
                  <a:schemeClr val="bg1"/>
                </a:solidFill>
              </a:rPr>
              <a:t> dung </a:t>
            </a:r>
            <a:r>
              <a:rPr lang="en-US" sz="1200" dirty="0" err="1">
                <a:solidFill>
                  <a:schemeClr val="bg1"/>
                </a:solidFill>
              </a:rPr>
              <a:t>cần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kiến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thức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về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mã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nguồn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7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xmlns="" id="{FF1EE9CA-FAF3-4082-9A3B-C14C34E5E508}"/>
              </a:ext>
            </a:extLst>
          </p:cNvPr>
          <p:cNvSpPr/>
          <p:nvPr/>
        </p:nvSpPr>
        <p:spPr>
          <a:xfrm>
            <a:off x="-1" y="2681637"/>
            <a:ext cx="8217163" cy="1774879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FA59D1-F528-49A2-B7ED-368EDCBA10AA}"/>
              </a:ext>
            </a:extLst>
          </p:cNvPr>
          <p:cNvSpPr/>
          <p:nvPr/>
        </p:nvSpPr>
        <p:spPr>
          <a:xfrm>
            <a:off x="4417843" y="160528"/>
            <a:ext cx="3262111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Kết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quả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thực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rgbClr val="FFFF00"/>
                </a:solidFill>
                <a:latin typeface="+mj-lt"/>
                <a:cs typeface="Arial" pitchFamily="34" charset="0"/>
              </a:rPr>
              <a:t>hiện</a:t>
            </a:r>
            <a:r>
              <a:rPr lang="en-US" altLang="ko-KR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 </a:t>
            </a:r>
            <a:endParaRPr lang="ko-KR" altLang="en-US" sz="32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0" name="Graphic 25">
            <a:extLst>
              <a:ext uri="{FF2B5EF4-FFF2-40B4-BE49-F238E27FC236}">
                <a16:creationId xmlns:a16="http://schemas.microsoft.com/office/drawing/2014/main" xmlns="" id="{2A195617-8C33-4516-AA94-DEABA42B6273}"/>
              </a:ext>
            </a:extLst>
          </p:cNvPr>
          <p:cNvGrpSpPr/>
          <p:nvPr/>
        </p:nvGrpSpPr>
        <p:grpSpPr>
          <a:xfrm flipH="1">
            <a:off x="8140831" y="3257280"/>
            <a:ext cx="970234" cy="644739"/>
            <a:chOff x="342288" y="5278574"/>
            <a:chExt cx="1920177" cy="12759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4300C03-56F7-4199-896D-9561814F75B8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44A809B-1731-4412-8C04-9FA8D03C146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1E9AB0D-7577-4DA7-A6B0-686C2988B69F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D4692C2-AC80-49DD-BEC0-C32C001A2158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1810160-F85C-4AEB-95B0-26D1CD53DF84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13CA08F-845A-421F-BF37-FA351150F82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CF61E43-FACB-44FE-939A-3F5B6644F6A8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F843CEC-BEE7-4157-8831-3DB462E3F5C9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3465" y="1808323"/>
            <a:ext cx="20801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 smtClean="0">
                <a:solidFill>
                  <a:schemeClr val="bg1"/>
                </a:solidFill>
              </a:rPr>
              <a:t>Hướng</a:t>
            </a:r>
            <a:r>
              <a:rPr lang="en-US" sz="2100" dirty="0" smtClean="0">
                <a:solidFill>
                  <a:schemeClr val="bg1"/>
                </a:solidFill>
              </a:rPr>
              <a:t> </a:t>
            </a:r>
            <a:r>
              <a:rPr lang="en-US" sz="2100" dirty="0" err="1" smtClean="0">
                <a:solidFill>
                  <a:schemeClr val="bg1"/>
                </a:solidFill>
              </a:rPr>
              <a:t>phát</a:t>
            </a:r>
            <a:r>
              <a:rPr lang="en-US" sz="2100" dirty="0" smtClean="0">
                <a:solidFill>
                  <a:schemeClr val="bg1"/>
                </a:solidFill>
              </a:rPr>
              <a:t> </a:t>
            </a:r>
            <a:r>
              <a:rPr lang="en-US" sz="2100" dirty="0" err="1" smtClean="0">
                <a:solidFill>
                  <a:schemeClr val="bg1"/>
                </a:solidFill>
              </a:rPr>
              <a:t>triển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465" y="2312305"/>
            <a:ext cx="5703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err="1">
                <a:solidFill>
                  <a:schemeClr val="bg1"/>
                </a:solidFill>
              </a:rPr>
              <a:t>Phát</a:t>
            </a:r>
            <a:r>
              <a:rPr lang="vi-VN" sz="1200" dirty="0">
                <a:solidFill>
                  <a:schemeClr val="bg1"/>
                </a:solidFill>
              </a:rPr>
              <a:t> triển lên trang web động để có thể thêm dữ liệu vào trang web, sử dụng các chức năng 1 cách thành thạo hơn và phát triển trang web hơn.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5">
            <a:extLst>
              <a:ext uri="{FF2B5EF4-FFF2-40B4-BE49-F238E27FC236}">
                <a16:creationId xmlns:a16="http://schemas.microsoft.com/office/drawing/2014/main" xmlns="" id="{520ADB37-6AA3-49D0-A801-70F47DF8226D}"/>
              </a:ext>
            </a:extLst>
          </p:cNvPr>
          <p:cNvSpPr txBox="1">
            <a:spLocks/>
          </p:cNvSpPr>
          <p:nvPr/>
        </p:nvSpPr>
        <p:spPr>
          <a:xfrm>
            <a:off x="3100387" y="1150105"/>
            <a:ext cx="2024063" cy="2877740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 err="1" smtClean="0">
                <a:solidFill>
                  <a:srgbClr val="FFFF00"/>
                </a:solidFill>
              </a:rPr>
              <a:t>Tài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en-US" altLang="ko-KR" dirty="0" err="1" smtClean="0">
                <a:solidFill>
                  <a:srgbClr val="FFFF00"/>
                </a:solidFill>
              </a:rPr>
              <a:t>liệu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en-US" altLang="ko-KR" dirty="0" err="1" smtClean="0">
                <a:solidFill>
                  <a:srgbClr val="FFFF00"/>
                </a:solidFill>
              </a:rPr>
              <a:t>tham</a:t>
            </a:r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en-US" altLang="ko-KR" dirty="0" err="1" smtClean="0">
                <a:solidFill>
                  <a:srgbClr val="FFFF00"/>
                </a:solidFill>
              </a:rPr>
              <a:t>khảo</a:t>
            </a:r>
            <a:endParaRPr lang="en-US" altLang="ko-KR" dirty="0">
              <a:solidFill>
                <a:srgbClr val="FFFF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9E98D71-950C-403F-BD81-36E0277F96A2}"/>
              </a:ext>
            </a:extLst>
          </p:cNvPr>
          <p:cNvGrpSpPr/>
          <p:nvPr/>
        </p:nvGrpSpPr>
        <p:grpSpPr>
          <a:xfrm>
            <a:off x="5465292" y="371901"/>
            <a:ext cx="3193735" cy="683299"/>
            <a:chOff x="2153463" y="1916832"/>
            <a:chExt cx="7911017" cy="9110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4F42AE4-BC71-44F4-96A7-0483A391620A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accent1"/>
                  </a:solidFill>
                  <a:cs typeface="Arial" pitchFamily="34" charset="0"/>
                </a:rPr>
                <a:t>. </a:t>
              </a:r>
              <a:endParaRPr lang="ko-KR" altLang="en-US" sz="11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56E71BC0-2C25-4FC9-BA56-45213C0EA5F0}"/>
                </a:ext>
              </a:extLst>
            </p:cNvPr>
            <p:cNvSpPr txBox="1"/>
            <p:nvPr/>
          </p:nvSpPr>
          <p:spPr>
            <a:xfrm>
              <a:off x="2153463" y="2520120"/>
              <a:ext cx="79110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463501" y="487317"/>
            <a:ext cx="3656171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Quá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trình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thiết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kế</a:t>
            </a:r>
            <a:r>
              <a:rPr lang="en-US" dirty="0" smtClean="0">
                <a:solidFill>
                  <a:srgbClr val="002060"/>
                </a:solidFill>
              </a:rPr>
              <a:t> website </a:t>
            </a:r>
            <a:r>
              <a:rPr lang="en-US" dirty="0" err="1">
                <a:solidFill>
                  <a:srgbClr val="002060"/>
                </a:solidFill>
              </a:rPr>
              <a:t>sử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dụng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những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tài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liệu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tham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khảo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sau</a:t>
            </a:r>
            <a:r>
              <a:rPr lang="en-US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9065" y="1301022"/>
            <a:ext cx="3650607" cy="367023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1]</a:t>
            </a:r>
            <a:r>
              <a:rPr lang="en-US" i="1" dirty="0" smtClean="0"/>
              <a:t>W3school</a:t>
            </a:r>
          </a:p>
          <a:p>
            <a:r>
              <a:rPr lang="en-US" i="1" u="sng" dirty="0">
                <a:hlinkClick r:id="rId2"/>
              </a:rPr>
              <a:t>https://www.w3school.com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smtClean="0"/>
              <a:t>2]</a:t>
            </a:r>
            <a:r>
              <a:rPr lang="en-US" i="1" dirty="0" err="1" smtClean="0"/>
              <a:t>jQueryvalidation</a:t>
            </a:r>
            <a:endParaRPr lang="en-US" i="1" dirty="0" smtClean="0"/>
          </a:p>
          <a:p>
            <a:r>
              <a:rPr lang="en-US" i="1" u="sng" dirty="0">
                <a:hlinkClick r:id="rId3"/>
              </a:rPr>
              <a:t>https://jqueryvalidation.org/documentation</a:t>
            </a:r>
            <a:r>
              <a:rPr lang="en-US" i="1" dirty="0"/>
              <a:t> 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smtClean="0"/>
              <a:t>3]</a:t>
            </a:r>
            <a:r>
              <a:rPr lang="en-US" i="1" dirty="0"/>
              <a:t> </a:t>
            </a:r>
            <a:r>
              <a:rPr lang="en-US" i="1" dirty="0" err="1"/>
              <a:t>jQuery</a:t>
            </a:r>
            <a:r>
              <a:rPr lang="en-US" i="1" dirty="0"/>
              <a:t> </a:t>
            </a:r>
            <a:r>
              <a:rPr lang="en-US" i="1" dirty="0" smtClean="0"/>
              <a:t>easing</a:t>
            </a:r>
          </a:p>
          <a:p>
            <a:r>
              <a:rPr lang="en-US" i="1" u="sng" dirty="0">
                <a:hlinkClick r:id="rId4"/>
              </a:rPr>
              <a:t>http://gsgd.co.uk/sandbox/jquery/easing</a:t>
            </a:r>
            <a:r>
              <a:rPr lang="en-US" i="1" dirty="0"/>
              <a:t> </a:t>
            </a:r>
            <a:endParaRPr lang="en-US" i="1" dirty="0" smtClean="0"/>
          </a:p>
          <a:p>
            <a:r>
              <a:rPr lang="en-US" dirty="0" smtClean="0"/>
              <a:t>[4]</a:t>
            </a:r>
            <a:r>
              <a:rPr lang="en-US" i="1" dirty="0"/>
              <a:t> </a:t>
            </a:r>
            <a:r>
              <a:rPr lang="en-US" i="1" dirty="0" err="1" smtClean="0"/>
              <a:t>Dienthoaigiakho</a:t>
            </a:r>
            <a:endParaRPr lang="en-US" i="1" dirty="0" smtClean="0"/>
          </a:p>
          <a:p>
            <a:r>
              <a:rPr lang="en-US" i="1" u="sng" dirty="0">
                <a:solidFill>
                  <a:srgbClr val="FF29FF"/>
                </a:solidFill>
                <a:hlinkClick r:id="rId5"/>
              </a:rPr>
              <a:t>https://</a:t>
            </a:r>
            <a:r>
              <a:rPr lang="en-US" i="1" u="sng" dirty="0" smtClean="0">
                <a:solidFill>
                  <a:srgbClr val="FF29FF"/>
                </a:solidFill>
                <a:hlinkClick r:id="rId5"/>
              </a:rPr>
              <a:t>dienthoaigiakho.vn</a:t>
            </a:r>
            <a:endParaRPr lang="en-US" i="1" u="sng" dirty="0" smtClean="0">
              <a:solidFill>
                <a:srgbClr val="FF29FF"/>
              </a:solidFill>
            </a:endParaRPr>
          </a:p>
          <a:p>
            <a:r>
              <a:rPr lang="en-US" dirty="0" smtClean="0"/>
              <a:t>[5]</a:t>
            </a:r>
            <a:r>
              <a:rPr lang="vi-VN" i="1" dirty="0"/>
              <a:t> </a:t>
            </a:r>
            <a:r>
              <a:rPr lang="vi-VN" i="1" dirty="0" smtClean="0">
                <a:latin typeface="Calibri" pitchFamily="34" charset="0"/>
                <a:cs typeface="Calibri" pitchFamily="34" charset="0"/>
              </a:rPr>
              <a:t>Bootstrap</a:t>
            </a:r>
            <a:endParaRPr lang="en-US" i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i="1" u="sng" dirty="0">
                <a:solidFill>
                  <a:srgbClr val="FF29FF"/>
                </a:solidFill>
                <a:hlinkClick r:id="rId6"/>
              </a:rPr>
              <a:t>https://</a:t>
            </a:r>
            <a:r>
              <a:rPr lang="en-US" i="1" u="sng" dirty="0" smtClean="0">
                <a:solidFill>
                  <a:srgbClr val="FF29FF"/>
                </a:solidFill>
                <a:hlinkClick r:id="rId6"/>
              </a:rPr>
              <a:t>www.w3schools.com/bootstrap4/bootstrap_get_started.asp</a:t>
            </a:r>
            <a:endParaRPr lang="en-US" i="1" u="sng" dirty="0" smtClean="0">
              <a:solidFill>
                <a:srgbClr val="FF2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THANKS YOU!!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589" y="146304"/>
            <a:ext cx="3961181" cy="936346"/>
          </a:xfrm>
        </p:spPr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Lý</a:t>
            </a:r>
            <a:r>
              <a:rPr lang="en-US" dirty="0" smtClean="0">
                <a:solidFill>
                  <a:srgbClr val="FFFF00"/>
                </a:solidFill>
              </a:rPr>
              <a:t> do </a:t>
            </a:r>
            <a:r>
              <a:rPr lang="en-US" dirty="0" err="1" smtClean="0">
                <a:solidFill>
                  <a:srgbClr val="FFFF00"/>
                </a:solidFill>
              </a:rPr>
              <a:t>chọn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đề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tài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10" y="1518789"/>
            <a:ext cx="2213767" cy="32726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/>
              <a:t>Ngày</a:t>
            </a:r>
            <a:r>
              <a:rPr lang="en-US" sz="1200" dirty="0"/>
              <a:t> nay,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sự</a:t>
            </a:r>
            <a:r>
              <a:rPr lang="en-US" sz="1200" dirty="0"/>
              <a:t> </a:t>
            </a:r>
            <a:r>
              <a:rPr lang="en-US" sz="1200" dirty="0" err="1"/>
              <a:t>phát</a:t>
            </a:r>
            <a:r>
              <a:rPr lang="en-US" sz="1200" dirty="0"/>
              <a:t> </a:t>
            </a:r>
            <a:r>
              <a:rPr lang="en-US" sz="1200" dirty="0" err="1"/>
              <a:t>triển</a:t>
            </a:r>
            <a:r>
              <a:rPr lang="en-US" sz="1200" dirty="0"/>
              <a:t> </a:t>
            </a:r>
            <a:r>
              <a:rPr lang="en-US" sz="1200" dirty="0" err="1"/>
              <a:t>mạnh</a:t>
            </a:r>
            <a:r>
              <a:rPr lang="en-US" sz="1200" dirty="0"/>
              <a:t> </a:t>
            </a:r>
            <a:r>
              <a:rPr lang="en-US" sz="1200" dirty="0" err="1"/>
              <a:t>mẽ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khoa</a:t>
            </a:r>
            <a:r>
              <a:rPr lang="en-US" sz="1200" dirty="0"/>
              <a:t> </a:t>
            </a:r>
            <a:r>
              <a:rPr lang="en-US" sz="1200" dirty="0" err="1"/>
              <a:t>học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,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những</a:t>
            </a:r>
            <a:r>
              <a:rPr lang="en-US" sz="1200" dirty="0"/>
              <a:t> </a:t>
            </a:r>
            <a:r>
              <a:rPr lang="en-US" sz="1200" dirty="0" err="1"/>
              <a:t>ngành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vị</a:t>
            </a:r>
            <a:r>
              <a:rPr lang="en-US" sz="1200" dirty="0"/>
              <a:t> </a:t>
            </a:r>
            <a:r>
              <a:rPr lang="en-US" sz="1200" dirty="0" err="1"/>
              <a:t>thế</a:t>
            </a:r>
            <a:r>
              <a:rPr lang="en-US" sz="1200" dirty="0"/>
              <a:t> </a:t>
            </a:r>
            <a:r>
              <a:rPr lang="en-US" sz="1200" dirty="0" err="1"/>
              <a:t>dẫn</a:t>
            </a:r>
            <a:r>
              <a:rPr lang="en-US" sz="1200" dirty="0"/>
              <a:t> </a:t>
            </a:r>
            <a:r>
              <a:rPr lang="en-US" sz="1200" dirty="0" err="1"/>
              <a:t>đầu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vai</a:t>
            </a:r>
            <a:r>
              <a:rPr lang="en-US" sz="1200" dirty="0"/>
              <a:t> </a:t>
            </a:r>
            <a:r>
              <a:rPr lang="en-US" sz="1200" dirty="0" err="1"/>
              <a:t>trò</a:t>
            </a:r>
            <a:r>
              <a:rPr lang="en-US" sz="1200" dirty="0"/>
              <a:t> </a:t>
            </a:r>
            <a:r>
              <a:rPr lang="en-US" sz="1200" dirty="0" err="1"/>
              <a:t>rất</a:t>
            </a:r>
            <a:r>
              <a:rPr lang="en-US" sz="1200" dirty="0"/>
              <a:t> </a:t>
            </a:r>
            <a:r>
              <a:rPr lang="en-US" sz="1200" dirty="0" err="1"/>
              <a:t>lớn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sự</a:t>
            </a:r>
            <a:r>
              <a:rPr lang="en-US" sz="1200" dirty="0"/>
              <a:t> </a:t>
            </a:r>
            <a:r>
              <a:rPr lang="en-US" sz="1200" dirty="0" err="1"/>
              <a:t>phát</a:t>
            </a:r>
            <a:r>
              <a:rPr lang="en-US" sz="1200" dirty="0"/>
              <a:t> </a:t>
            </a:r>
            <a:r>
              <a:rPr lang="en-US" sz="1200" dirty="0" err="1"/>
              <a:t>triển</a:t>
            </a:r>
            <a:r>
              <a:rPr lang="en-US" sz="1200" dirty="0"/>
              <a:t> </a:t>
            </a:r>
            <a:r>
              <a:rPr lang="en-US" sz="1200" dirty="0" err="1"/>
              <a:t>chung</a:t>
            </a:r>
            <a:r>
              <a:rPr lang="en-US" sz="1200" dirty="0"/>
              <a:t> </a:t>
            </a:r>
            <a:r>
              <a:rPr lang="en-US" sz="1200" dirty="0" err="1"/>
              <a:t>đó</a:t>
            </a:r>
            <a:r>
              <a:rPr lang="en-US" sz="1200" dirty="0"/>
              <a:t>.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ứng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áp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mọi</a:t>
            </a:r>
            <a:r>
              <a:rPr lang="en-US" sz="1200" dirty="0"/>
              <a:t> </a:t>
            </a:r>
            <a:r>
              <a:rPr lang="en-US" sz="1200" dirty="0" err="1"/>
              <a:t>lĩnh</a:t>
            </a:r>
            <a:r>
              <a:rPr lang="en-US" sz="1200" dirty="0"/>
              <a:t> </a:t>
            </a:r>
            <a:r>
              <a:rPr lang="en-US" sz="1200" dirty="0" err="1"/>
              <a:t>vực</a:t>
            </a:r>
            <a:r>
              <a:rPr lang="en-US" sz="1200" dirty="0"/>
              <a:t> </a:t>
            </a:r>
            <a:r>
              <a:rPr lang="en-US" sz="1200" dirty="0" err="1"/>
              <a:t>nghiên</a:t>
            </a:r>
            <a:r>
              <a:rPr lang="en-US" sz="1200" dirty="0"/>
              <a:t> </a:t>
            </a:r>
            <a:r>
              <a:rPr lang="en-US" sz="1200" dirty="0" err="1"/>
              <a:t>cứu</a:t>
            </a:r>
            <a:r>
              <a:rPr lang="en-US" sz="1200" dirty="0"/>
              <a:t> </a:t>
            </a:r>
            <a:r>
              <a:rPr lang="en-US" sz="1200" dirty="0" err="1"/>
              <a:t>khoa</a:t>
            </a:r>
            <a:r>
              <a:rPr lang="en-US" sz="1200" dirty="0"/>
              <a:t> </a:t>
            </a:r>
            <a:r>
              <a:rPr lang="en-US" sz="1200" dirty="0" err="1"/>
              <a:t>học</a:t>
            </a:r>
            <a:r>
              <a:rPr lang="en-US" sz="1200" dirty="0"/>
              <a:t> </a:t>
            </a:r>
            <a:r>
              <a:rPr lang="en-US" sz="1200" dirty="0" err="1"/>
              <a:t>cũng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mọi</a:t>
            </a:r>
            <a:r>
              <a:rPr lang="en-US" sz="1200" dirty="0"/>
              <a:t> </a:t>
            </a:r>
            <a:r>
              <a:rPr lang="en-US" sz="1200" dirty="0" err="1"/>
              <a:t>lĩnh</a:t>
            </a:r>
            <a:r>
              <a:rPr lang="en-US" sz="1200" dirty="0"/>
              <a:t> </a:t>
            </a:r>
            <a:r>
              <a:rPr lang="en-US" sz="1200" dirty="0" err="1"/>
              <a:t>vực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đời</a:t>
            </a:r>
            <a:r>
              <a:rPr lang="en-US" sz="1200" dirty="0"/>
              <a:t> </a:t>
            </a:r>
            <a:r>
              <a:rPr lang="en-US" sz="1200" dirty="0" err="1"/>
              <a:t>sống</a:t>
            </a:r>
            <a:r>
              <a:rPr lang="en-US" sz="1200" dirty="0"/>
              <a:t>.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tin,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 web </a:t>
            </a:r>
            <a:r>
              <a:rPr lang="en-US" sz="1200" dirty="0" err="1"/>
              <a:t>đang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sự</a:t>
            </a:r>
            <a:r>
              <a:rPr lang="en-US" sz="1200" dirty="0"/>
              <a:t> </a:t>
            </a:r>
            <a:r>
              <a:rPr lang="en-US" sz="1200" dirty="0" err="1"/>
              <a:t>phát</a:t>
            </a:r>
            <a:r>
              <a:rPr lang="en-US" sz="1200" dirty="0"/>
              <a:t> </a:t>
            </a:r>
            <a:r>
              <a:rPr lang="en-US" sz="1200" dirty="0" err="1"/>
              <a:t>triển</a:t>
            </a:r>
            <a:r>
              <a:rPr lang="en-US" sz="1200" dirty="0"/>
              <a:t> </a:t>
            </a:r>
            <a:r>
              <a:rPr lang="en-US" sz="1200" dirty="0" err="1"/>
              <a:t>mạnh</a:t>
            </a:r>
            <a:r>
              <a:rPr lang="en-US" sz="1200" dirty="0"/>
              <a:t> </a:t>
            </a:r>
            <a:r>
              <a:rPr lang="en-US" sz="1200" dirty="0" err="1"/>
              <a:t>mẽ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phổ</a:t>
            </a:r>
            <a:r>
              <a:rPr lang="en-US" sz="1200" dirty="0"/>
              <a:t> </a:t>
            </a:r>
            <a:r>
              <a:rPr lang="en-US" sz="1200" dirty="0" err="1"/>
              <a:t>biến</a:t>
            </a:r>
            <a:r>
              <a:rPr lang="en-US" sz="1200" dirty="0"/>
              <a:t> </a:t>
            </a:r>
            <a:r>
              <a:rPr lang="en-US" sz="1200" dirty="0" err="1"/>
              <a:t>rất</a:t>
            </a:r>
            <a:r>
              <a:rPr lang="en-US" sz="1200" dirty="0"/>
              <a:t> </a:t>
            </a:r>
            <a:r>
              <a:rPr lang="en-US" sz="1200" dirty="0" err="1"/>
              <a:t>nhanh</a:t>
            </a:r>
            <a:r>
              <a:rPr lang="en-US" sz="1200" dirty="0"/>
              <a:t> </a:t>
            </a:r>
            <a:r>
              <a:rPr lang="en-US" sz="1200" dirty="0" err="1"/>
              <a:t>bởi</a:t>
            </a:r>
            <a:r>
              <a:rPr lang="en-US" sz="1200" dirty="0"/>
              <a:t> </a:t>
            </a:r>
            <a:r>
              <a:rPr lang="en-US" sz="1200" dirty="0" err="1"/>
              <a:t>những</a:t>
            </a:r>
            <a:r>
              <a:rPr lang="en-US" sz="1200" dirty="0"/>
              <a:t> </a:t>
            </a:r>
            <a:r>
              <a:rPr lang="en-US" sz="1200" dirty="0" err="1"/>
              <a:t>lợi</a:t>
            </a:r>
            <a:r>
              <a:rPr lang="en-US" sz="1200" dirty="0"/>
              <a:t> </a:t>
            </a:r>
            <a:r>
              <a:rPr lang="en-US" sz="1200" dirty="0" err="1"/>
              <a:t>ích</a:t>
            </a:r>
            <a:r>
              <a:rPr lang="en-US" sz="1200" dirty="0"/>
              <a:t>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nó</a:t>
            </a:r>
            <a:r>
              <a:rPr lang="en-US" sz="1200" dirty="0"/>
              <a:t> </a:t>
            </a:r>
            <a:r>
              <a:rPr lang="en-US" sz="1200" dirty="0" err="1"/>
              <a:t>mang</a:t>
            </a:r>
            <a:r>
              <a:rPr lang="en-US" sz="1200" dirty="0"/>
              <a:t> </a:t>
            </a:r>
            <a:r>
              <a:rPr lang="en-US" sz="1200" dirty="0" err="1"/>
              <a:t>lại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cộng</a:t>
            </a:r>
            <a:r>
              <a:rPr lang="en-US" sz="1200" dirty="0"/>
              <a:t> </a:t>
            </a:r>
            <a:r>
              <a:rPr lang="en-US" sz="1200" dirty="0" err="1"/>
              <a:t>đồng</a:t>
            </a:r>
            <a:r>
              <a:rPr lang="en-US" sz="1200" dirty="0"/>
              <a:t>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rất</a:t>
            </a:r>
            <a:r>
              <a:rPr lang="en-US" sz="1200" dirty="0"/>
              <a:t> </a:t>
            </a:r>
            <a:r>
              <a:rPr lang="en-US" sz="1200" dirty="0" err="1"/>
              <a:t>lớn</a:t>
            </a:r>
            <a:r>
              <a:rPr lang="en-US" sz="1200" dirty="0"/>
              <a:t>. 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3716122" y="1653896"/>
            <a:ext cx="1894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Bằng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việc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lựa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chọn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thực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hiện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đề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tài</a:t>
            </a:r>
            <a:r>
              <a:rPr lang="en-US" sz="1200" dirty="0">
                <a:solidFill>
                  <a:schemeClr val="bg1"/>
                </a:solidFill>
              </a:rPr>
              <a:t> “</a:t>
            </a:r>
            <a:r>
              <a:rPr lang="en-US" sz="1200" dirty="0" err="1">
                <a:solidFill>
                  <a:schemeClr val="bg1"/>
                </a:solidFill>
              </a:rPr>
              <a:t>Xây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dựng</a:t>
            </a:r>
            <a:r>
              <a:rPr lang="en-US" sz="1200" dirty="0">
                <a:solidFill>
                  <a:schemeClr val="bg1"/>
                </a:solidFill>
              </a:rPr>
              <a:t> website </a:t>
            </a:r>
            <a:r>
              <a:rPr lang="en-US" sz="1200" dirty="0" err="1">
                <a:solidFill>
                  <a:schemeClr val="bg1"/>
                </a:solidFill>
              </a:rPr>
              <a:t>bán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điện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thoại</a:t>
            </a:r>
            <a:r>
              <a:rPr lang="en-US" sz="1200" dirty="0">
                <a:solidFill>
                  <a:schemeClr val="bg1"/>
                </a:solidFill>
              </a:rPr>
              <a:t> di </a:t>
            </a:r>
            <a:r>
              <a:rPr lang="en-US" sz="1200" dirty="0" err="1">
                <a:solidFill>
                  <a:schemeClr val="bg1"/>
                </a:solidFill>
              </a:rPr>
              <a:t>động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DienThoaiThongMinh</a:t>
            </a:r>
            <a:r>
              <a:rPr lang="en-US" sz="1200" dirty="0">
                <a:solidFill>
                  <a:schemeClr val="bg1"/>
                </a:solidFill>
              </a:rPr>
              <a:t>”, </a:t>
            </a:r>
            <a:r>
              <a:rPr lang="en-US" sz="1200" dirty="0" err="1">
                <a:solidFill>
                  <a:schemeClr val="bg1"/>
                </a:solidFill>
              </a:rPr>
              <a:t>em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muốn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tìm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hiểu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một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giải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pháp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tốt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nhằm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giải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quyết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công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việc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trực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tuyến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cửa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4224" y="1602029"/>
            <a:ext cx="21140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Website </a:t>
            </a:r>
            <a:r>
              <a:rPr lang="en-US" sz="1200" dirty="0" err="1">
                <a:solidFill>
                  <a:schemeClr val="bg1"/>
                </a:solidFill>
              </a:rPr>
              <a:t>bán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giúp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cửa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cung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cấp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những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lựa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chọn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hoạt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tiện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lợi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việc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tìm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mua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sản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phẩm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qua </a:t>
            </a:r>
            <a:r>
              <a:rPr lang="en-US" sz="1200" dirty="0" err="1">
                <a:solidFill>
                  <a:schemeClr val="bg1"/>
                </a:solidFill>
              </a:rPr>
              <a:t>chức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tìm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kiếm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giỏ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tin </a:t>
            </a:r>
            <a:r>
              <a:rPr lang="en-US" sz="1200" dirty="0" err="1">
                <a:solidFill>
                  <a:schemeClr val="bg1"/>
                </a:solidFill>
              </a:rPr>
              <a:t>về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sản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phẩm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thị</a:t>
            </a:r>
            <a:r>
              <a:rPr lang="en-US" sz="1200" dirty="0">
                <a:solidFill>
                  <a:schemeClr val="bg1"/>
                </a:solidFill>
              </a:rPr>
              <a:t> chi </a:t>
            </a:r>
            <a:r>
              <a:rPr lang="en-US" sz="1200" dirty="0" err="1">
                <a:solidFill>
                  <a:schemeClr val="bg1"/>
                </a:solidFill>
              </a:rPr>
              <a:t>tiết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từng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sản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phẩm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từ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nhận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lựa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chọn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thứ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mình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cần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Về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phía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cửa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hệ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thống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mang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lại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sự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tiện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dụng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việc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quản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lý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tin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website, </a:t>
            </a:r>
            <a:r>
              <a:rPr lang="en-US" sz="1200" dirty="0" err="1">
                <a:solidFill>
                  <a:schemeClr val="bg1"/>
                </a:solidFill>
              </a:rPr>
              <a:t>tạo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khả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nhanh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dang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3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142" y="166582"/>
            <a:ext cx="3361335" cy="76352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Cơ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sở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lý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thuyết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965" y="1482212"/>
            <a:ext cx="1925935" cy="323583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4800" dirty="0" smtClean="0"/>
              <a:t>HTML</a:t>
            </a:r>
          </a:p>
          <a:p>
            <a:pPr marL="0" lvl="0" indent="0">
              <a:buNone/>
            </a:pPr>
            <a:r>
              <a:rPr lang="en-US" sz="4800" dirty="0" smtClean="0"/>
              <a:t>- </a:t>
            </a:r>
            <a:r>
              <a:rPr lang="en-US" sz="4800" dirty="0" err="1" smtClean="0"/>
              <a:t>Là</a:t>
            </a:r>
            <a:r>
              <a:rPr lang="en-US" sz="4800" dirty="0" smtClean="0"/>
              <a:t> </a:t>
            </a:r>
            <a:r>
              <a:rPr lang="en-US" sz="4800" dirty="0" err="1"/>
              <a:t>ngôn</a:t>
            </a:r>
            <a:r>
              <a:rPr lang="en-US" sz="4800" dirty="0"/>
              <a:t> </a:t>
            </a:r>
            <a:r>
              <a:rPr lang="en-US" sz="4800" dirty="0" err="1"/>
              <a:t>ngữ</a:t>
            </a:r>
            <a:r>
              <a:rPr lang="en-US" sz="4800" dirty="0"/>
              <a:t> </a:t>
            </a:r>
            <a:r>
              <a:rPr lang="en-US" sz="4800" dirty="0" err="1"/>
              <a:t>đánh</a:t>
            </a:r>
            <a:r>
              <a:rPr lang="en-US" sz="4800" dirty="0"/>
              <a:t> </a:t>
            </a:r>
            <a:r>
              <a:rPr lang="en-US" sz="4800" dirty="0" err="1"/>
              <a:t>dấu</a:t>
            </a:r>
            <a:r>
              <a:rPr lang="en-US" sz="4800" dirty="0"/>
              <a:t> </a:t>
            </a:r>
            <a:r>
              <a:rPr lang="en-US" sz="4800" dirty="0" err="1"/>
              <a:t>siêu</a:t>
            </a:r>
            <a:r>
              <a:rPr lang="en-US" sz="4800" dirty="0"/>
              <a:t> </a:t>
            </a:r>
            <a:r>
              <a:rPr lang="en-US" sz="4800" dirty="0" err="1"/>
              <a:t>văn</a:t>
            </a:r>
            <a:r>
              <a:rPr lang="en-US" sz="4800" dirty="0"/>
              <a:t> </a:t>
            </a:r>
            <a:r>
              <a:rPr lang="en-US" sz="4800" dirty="0" err="1"/>
              <a:t>bản</a:t>
            </a:r>
            <a:r>
              <a:rPr lang="en-US" sz="4800" dirty="0"/>
              <a:t>. </a:t>
            </a:r>
            <a:r>
              <a:rPr lang="en-US" sz="4800" dirty="0" err="1"/>
              <a:t>Người</a:t>
            </a:r>
            <a:r>
              <a:rPr lang="en-US" sz="4800" dirty="0"/>
              <a:t> ta </a:t>
            </a:r>
            <a:r>
              <a:rPr lang="en-US" sz="4800" dirty="0" err="1"/>
              <a:t>thường</a:t>
            </a:r>
            <a:r>
              <a:rPr lang="en-US" sz="4800" dirty="0"/>
              <a:t> </a:t>
            </a:r>
            <a:r>
              <a:rPr lang="en-US" sz="4800" dirty="0" err="1"/>
              <a:t>sử</a:t>
            </a:r>
            <a:r>
              <a:rPr lang="en-US" sz="4800" dirty="0"/>
              <a:t> </a:t>
            </a:r>
            <a:r>
              <a:rPr lang="en-US" sz="4800" dirty="0" err="1"/>
              <a:t>dụng</a:t>
            </a:r>
            <a:r>
              <a:rPr lang="en-US" sz="4800" dirty="0"/>
              <a:t> HTML </a:t>
            </a:r>
            <a:r>
              <a:rPr lang="en-US" sz="4800" dirty="0" err="1"/>
              <a:t>trong</a:t>
            </a:r>
            <a:r>
              <a:rPr lang="en-US" sz="4800" dirty="0"/>
              <a:t> </a:t>
            </a:r>
            <a:r>
              <a:rPr lang="en-US" sz="4800" dirty="0" err="1"/>
              <a:t>việc</a:t>
            </a:r>
            <a:r>
              <a:rPr lang="en-US" sz="4800" dirty="0"/>
              <a:t> </a:t>
            </a:r>
            <a:r>
              <a:rPr lang="en-US" sz="4800" dirty="0" err="1"/>
              <a:t>phân</a:t>
            </a:r>
            <a:r>
              <a:rPr lang="en-US" sz="4800" dirty="0"/>
              <a:t> chia </a:t>
            </a:r>
            <a:r>
              <a:rPr lang="en-US" sz="4800" dirty="0" err="1"/>
              <a:t>các</a:t>
            </a:r>
            <a:r>
              <a:rPr lang="en-US" sz="4800" dirty="0"/>
              <a:t> </a:t>
            </a:r>
            <a:r>
              <a:rPr lang="en-US" sz="4800" dirty="0" err="1"/>
              <a:t>đoạn</a:t>
            </a:r>
            <a:r>
              <a:rPr lang="en-US" sz="4800" dirty="0"/>
              <a:t> </a:t>
            </a:r>
            <a:r>
              <a:rPr lang="en-US" sz="4800" dirty="0" err="1"/>
              <a:t>văn</a:t>
            </a:r>
            <a:r>
              <a:rPr lang="en-US" sz="4800" dirty="0"/>
              <a:t>, heading, links, </a:t>
            </a:r>
            <a:r>
              <a:rPr lang="en-US" sz="4800" dirty="0" err="1"/>
              <a:t>blockquotes</a:t>
            </a:r>
            <a:r>
              <a:rPr lang="en-US" sz="4800" dirty="0" smtClean="0"/>
              <a:t>,…</a:t>
            </a:r>
          </a:p>
          <a:p>
            <a:pPr marL="0" indent="0">
              <a:buNone/>
            </a:pPr>
            <a:r>
              <a:rPr lang="en-US" sz="4800" dirty="0" smtClean="0"/>
              <a:t>- </a:t>
            </a:r>
            <a:r>
              <a:rPr lang="en-US" sz="4800" dirty="0" err="1" smtClean="0"/>
              <a:t>Bố</a:t>
            </a:r>
            <a:r>
              <a:rPr lang="vi-VN" sz="4800" dirty="0" smtClean="0"/>
              <a:t> </a:t>
            </a:r>
            <a:r>
              <a:rPr lang="vi-VN" sz="4800" dirty="0"/>
              <a:t>cục html gồm:</a:t>
            </a:r>
            <a:endParaRPr lang="en-US" sz="4800" dirty="0"/>
          </a:p>
          <a:p>
            <a:pPr marL="0" lvl="0" indent="0">
              <a:buNone/>
            </a:pPr>
            <a:r>
              <a:rPr lang="en-US" sz="4800" b="1" i="1" dirty="0"/>
              <a:t> </a:t>
            </a:r>
            <a:r>
              <a:rPr lang="en-US" sz="4800" b="1" i="1" dirty="0" smtClean="0"/>
              <a:t>  + &lt;!</a:t>
            </a:r>
            <a:r>
              <a:rPr lang="en-US" sz="4800" b="1" i="1" dirty="0"/>
              <a:t>DOCTYPE </a:t>
            </a:r>
            <a:r>
              <a:rPr lang="en-US" sz="4800" b="1" i="1" dirty="0" smtClean="0"/>
              <a:t>html&gt;</a:t>
            </a:r>
          </a:p>
          <a:p>
            <a:pPr marL="0" lvl="0" indent="0">
              <a:buNone/>
            </a:pPr>
            <a:r>
              <a:rPr lang="en-US" sz="4800" b="1" i="1" dirty="0" smtClean="0"/>
              <a:t>   + &lt;html</a:t>
            </a:r>
            <a:r>
              <a:rPr lang="en-US" sz="4800" b="1" i="1" dirty="0"/>
              <a:t>&gt;</a:t>
            </a:r>
            <a:r>
              <a:rPr lang="en-US" sz="4800" i="1" dirty="0"/>
              <a:t> </a:t>
            </a:r>
            <a:r>
              <a:rPr lang="en-US" sz="4800" i="1" dirty="0" err="1"/>
              <a:t>và</a:t>
            </a:r>
            <a:r>
              <a:rPr lang="en-US" sz="4800" i="1" dirty="0"/>
              <a:t> </a:t>
            </a:r>
            <a:r>
              <a:rPr lang="en-US" sz="4800" b="1" i="1" dirty="0"/>
              <a:t>&lt;/</a:t>
            </a:r>
            <a:r>
              <a:rPr lang="en-US" sz="4800" b="1" i="1" dirty="0" smtClean="0"/>
              <a:t>html&gt;</a:t>
            </a:r>
          </a:p>
          <a:p>
            <a:pPr marL="0" lvl="0" indent="0">
              <a:buNone/>
            </a:pPr>
            <a:r>
              <a:rPr lang="en-US" sz="4800" b="1" dirty="0" smtClean="0"/>
              <a:t>   + &lt;head</a:t>
            </a:r>
            <a:r>
              <a:rPr lang="en-US" sz="4800" b="1" dirty="0"/>
              <a:t>&gt;</a:t>
            </a:r>
            <a:r>
              <a:rPr lang="en-US" sz="4800" dirty="0"/>
              <a:t> </a:t>
            </a:r>
            <a:r>
              <a:rPr lang="en-US" sz="4800" dirty="0" err="1"/>
              <a:t>và</a:t>
            </a:r>
            <a:r>
              <a:rPr lang="en-US" sz="4800" dirty="0"/>
              <a:t> </a:t>
            </a:r>
            <a:r>
              <a:rPr lang="en-US" sz="4800" b="1" dirty="0"/>
              <a:t>&lt;/head</a:t>
            </a:r>
            <a:r>
              <a:rPr lang="en-US" sz="4800" b="1" dirty="0" smtClean="0"/>
              <a:t>&gt;</a:t>
            </a:r>
            <a:endParaRPr lang="en-US" sz="4800" dirty="0" smtClean="0"/>
          </a:p>
          <a:p>
            <a:pPr marL="0" lvl="0" indent="0">
              <a:buNone/>
            </a:pPr>
            <a:r>
              <a:rPr lang="en-US" sz="4800" b="1" dirty="0" smtClean="0"/>
              <a:t>   + &lt;</a:t>
            </a:r>
            <a:r>
              <a:rPr lang="en-US" sz="4800" b="1" dirty="0"/>
              <a:t>title&gt;</a:t>
            </a:r>
            <a:r>
              <a:rPr lang="en-US" sz="4800" dirty="0"/>
              <a:t> </a:t>
            </a:r>
            <a:r>
              <a:rPr lang="en-US" sz="4800" dirty="0" err="1"/>
              <a:t>và</a:t>
            </a:r>
            <a:r>
              <a:rPr lang="en-US" sz="4800" dirty="0"/>
              <a:t> </a:t>
            </a:r>
            <a:r>
              <a:rPr lang="en-US" sz="4800" b="1" dirty="0"/>
              <a:t>&lt;/</a:t>
            </a:r>
            <a:r>
              <a:rPr lang="en-US" sz="4800" b="1" dirty="0" smtClean="0"/>
              <a:t>title&gt;</a:t>
            </a:r>
          </a:p>
          <a:p>
            <a:pPr marL="0" lvl="0" indent="0">
              <a:buNone/>
            </a:pPr>
            <a:r>
              <a:rPr lang="en-US" sz="4800" b="1" dirty="0" smtClean="0"/>
              <a:t>   + &lt;body</a:t>
            </a:r>
            <a:r>
              <a:rPr lang="en-US" sz="4800" b="1" dirty="0"/>
              <a:t>&gt;</a:t>
            </a:r>
            <a:r>
              <a:rPr lang="en-US" sz="4800" dirty="0"/>
              <a:t> </a:t>
            </a:r>
            <a:r>
              <a:rPr lang="en-US" sz="4800" dirty="0" err="1"/>
              <a:t>và</a:t>
            </a:r>
            <a:r>
              <a:rPr lang="en-US" sz="4800" dirty="0"/>
              <a:t> </a:t>
            </a:r>
            <a:r>
              <a:rPr lang="en-US" sz="4800" b="1" dirty="0"/>
              <a:t>&lt;/body</a:t>
            </a:r>
            <a:r>
              <a:rPr lang="en-US" sz="4800" b="1" dirty="0" smtClean="0"/>
              <a:t>&gt;</a:t>
            </a:r>
            <a:endParaRPr lang="en-US" sz="4800" dirty="0" smtClean="0"/>
          </a:p>
          <a:p>
            <a:pPr marL="0" lvl="0" indent="0">
              <a:buNone/>
            </a:pPr>
            <a:r>
              <a:rPr lang="en-US" sz="4800" b="1" dirty="0" smtClean="0"/>
              <a:t>   + &lt;</a:t>
            </a:r>
            <a:r>
              <a:rPr lang="en-US" sz="4800" b="1" dirty="0"/>
              <a:t>h1&gt;&lt;/h1</a:t>
            </a:r>
            <a:r>
              <a:rPr lang="en-US" sz="4800" b="1" dirty="0" smtClean="0"/>
              <a:t>&gt; </a:t>
            </a:r>
            <a:r>
              <a:rPr lang="en-US" sz="4800" b="1" dirty="0" err="1" smtClean="0"/>
              <a:t>và</a:t>
            </a:r>
            <a:r>
              <a:rPr lang="en-US" sz="4800" b="1" dirty="0" smtClean="0"/>
              <a:t> &lt;h2</a:t>
            </a:r>
            <a:r>
              <a:rPr lang="en-US" sz="4800" b="1" dirty="0"/>
              <a:t>&gt;&lt;/h2</a:t>
            </a:r>
            <a:r>
              <a:rPr lang="en-US" sz="4800" b="1" dirty="0" smtClean="0"/>
              <a:t>&gt;</a:t>
            </a:r>
          </a:p>
          <a:p>
            <a:pPr marL="0" lvl="0" indent="0">
              <a:buNone/>
            </a:pPr>
            <a:r>
              <a:rPr lang="en-US" sz="4800" b="1" dirty="0"/>
              <a:t> </a:t>
            </a:r>
            <a:r>
              <a:rPr lang="en-US" sz="4800" b="1" dirty="0" smtClean="0"/>
              <a:t>  </a:t>
            </a:r>
            <a:r>
              <a:rPr lang="en-US" sz="4800" dirty="0" smtClean="0"/>
              <a:t>+ </a:t>
            </a:r>
            <a:r>
              <a:rPr lang="en-US" sz="4800" b="1" dirty="0" smtClean="0"/>
              <a:t>&lt;</a:t>
            </a:r>
            <a:r>
              <a:rPr lang="en-US" sz="4800" b="1" dirty="0"/>
              <a:t>p&gt;</a:t>
            </a:r>
            <a:r>
              <a:rPr lang="en-US" sz="4800" dirty="0"/>
              <a:t> </a:t>
            </a:r>
            <a:r>
              <a:rPr lang="en-US" sz="4800" dirty="0" err="1"/>
              <a:t>và</a:t>
            </a:r>
            <a:r>
              <a:rPr lang="en-US" sz="4800" dirty="0"/>
              <a:t> </a:t>
            </a:r>
            <a:r>
              <a:rPr lang="en-US" sz="4800" b="1" dirty="0"/>
              <a:t>&lt;/p</a:t>
            </a:r>
            <a:r>
              <a:rPr lang="en-US" sz="4800" b="1" dirty="0" smtClean="0"/>
              <a:t>&gt;</a:t>
            </a:r>
            <a:r>
              <a:rPr lang="en-US" sz="4800" dirty="0" smtClean="0"/>
              <a:t>:</a:t>
            </a:r>
            <a:endParaRPr lang="en-US" sz="4800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22550" y="1466850"/>
            <a:ext cx="193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CSS</a:t>
            </a:r>
          </a:p>
          <a:p>
            <a:r>
              <a:rPr lang="en-US" sz="1200" dirty="0" err="1" smtClean="0">
                <a:solidFill>
                  <a:schemeClr val="bg1"/>
                </a:solidFill>
              </a:rPr>
              <a:t>Là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ngôn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tạo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trang</a:t>
            </a:r>
            <a:r>
              <a:rPr lang="en-US" sz="1200" dirty="0">
                <a:solidFill>
                  <a:schemeClr val="bg1"/>
                </a:solidFill>
              </a:rPr>
              <a:t> web – Cascading Style Sheet language. </a:t>
            </a:r>
            <a:r>
              <a:rPr lang="en-US" sz="1200" dirty="0" err="1">
                <a:solidFill>
                  <a:schemeClr val="bg1"/>
                </a:solidFill>
              </a:rPr>
              <a:t>Nó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tạo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định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kiểu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những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yếu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tố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dưới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dạng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ngôn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đánh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dấu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như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là</a:t>
            </a:r>
            <a:r>
              <a:rPr lang="en-US" sz="1200" dirty="0">
                <a:solidFill>
                  <a:schemeClr val="bg1"/>
                </a:solidFill>
              </a:rPr>
              <a:t> HTML. </a:t>
            </a:r>
            <a:r>
              <a:rPr lang="en-US" sz="1200" dirty="0" err="1">
                <a:solidFill>
                  <a:schemeClr val="bg1"/>
                </a:solidFill>
              </a:rPr>
              <a:t>Nó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điều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định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dạng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của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nhiều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trang</a:t>
            </a:r>
            <a:r>
              <a:rPr lang="en-US" sz="1200" dirty="0">
                <a:solidFill>
                  <a:schemeClr val="bg1"/>
                </a:solidFill>
              </a:rPr>
              <a:t> web </a:t>
            </a:r>
            <a:r>
              <a:rPr lang="en-US" sz="1200" dirty="0" err="1">
                <a:solidFill>
                  <a:schemeClr val="bg1"/>
                </a:solidFill>
              </a:rPr>
              <a:t>cùng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lúc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kiệm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công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sức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người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web. </a:t>
            </a:r>
            <a:r>
              <a:rPr lang="en-US" sz="1200" dirty="0" err="1">
                <a:solidFill>
                  <a:schemeClr val="bg1"/>
                </a:solidFill>
              </a:rPr>
              <a:t>Nó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phân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biệt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của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trang</a:t>
            </a:r>
            <a:r>
              <a:rPr lang="en-US" sz="1200" dirty="0">
                <a:solidFill>
                  <a:schemeClr val="bg1"/>
                </a:solidFill>
              </a:rPr>
              <a:t> web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nội</a:t>
            </a:r>
            <a:r>
              <a:rPr lang="en-US" sz="1200" dirty="0">
                <a:solidFill>
                  <a:schemeClr val="bg1"/>
                </a:solidFill>
              </a:rPr>
              <a:t> dung </a:t>
            </a:r>
            <a:r>
              <a:rPr lang="en-US" sz="1200" dirty="0" err="1">
                <a:solidFill>
                  <a:schemeClr val="bg1"/>
                </a:solidFill>
              </a:rPr>
              <a:t>chính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của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trang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bằng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điều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bố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cục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màu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sắc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font </a:t>
            </a:r>
            <a:r>
              <a:rPr lang="en-US" sz="1200" dirty="0" err="1">
                <a:solidFill>
                  <a:schemeClr val="bg1"/>
                </a:solidFill>
              </a:rPr>
              <a:t>chữ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6500" y="1466850"/>
            <a:ext cx="1708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BOOTSTRAP</a:t>
            </a:r>
          </a:p>
          <a:p>
            <a:r>
              <a:rPr lang="en-US" sz="1200" dirty="0" err="1" smtClean="0">
                <a:solidFill>
                  <a:schemeClr val="bg1"/>
                </a:solidFill>
              </a:rPr>
              <a:t>Là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framework HTML, CSS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JavaScript </a:t>
            </a:r>
            <a:r>
              <a:rPr lang="en-US" sz="1200" dirty="0" err="1">
                <a:solidFill>
                  <a:schemeClr val="bg1"/>
                </a:solidFill>
              </a:rPr>
              <a:t>phổ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biến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nhất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phát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trang</a:t>
            </a:r>
            <a:r>
              <a:rPr lang="en-US" sz="1200" dirty="0">
                <a:solidFill>
                  <a:schemeClr val="bg1"/>
                </a:solidFill>
              </a:rPr>
              <a:t> web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tính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phản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hồi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tích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hợp</a:t>
            </a:r>
            <a:r>
              <a:rPr lang="en-US" sz="1200" dirty="0">
                <a:solidFill>
                  <a:schemeClr val="bg1"/>
                </a:solidFill>
              </a:rPr>
              <a:t> di </a:t>
            </a:r>
            <a:r>
              <a:rPr lang="en-US" sz="1200" dirty="0" err="1">
                <a:solidFill>
                  <a:schemeClr val="bg1"/>
                </a:solidFill>
              </a:rPr>
              <a:t>động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Nếu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muốn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sở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hữu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một</a:t>
            </a:r>
            <a:r>
              <a:rPr lang="en-US" sz="1200" dirty="0">
                <a:solidFill>
                  <a:schemeClr val="bg1"/>
                </a:solidFill>
              </a:rPr>
              <a:t> Website Responsive, </a:t>
            </a:r>
            <a:r>
              <a:rPr lang="en-US" sz="1200" dirty="0" err="1">
                <a:solidFill>
                  <a:schemeClr val="bg1"/>
                </a:solidFill>
              </a:rPr>
              <a:t>tương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thích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mọi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trình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duyệt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bị</a:t>
            </a:r>
            <a:r>
              <a:rPr lang="en-US" sz="1200" dirty="0">
                <a:solidFill>
                  <a:schemeClr val="bg1"/>
                </a:solidFill>
              </a:rPr>
              <a:t> di </a:t>
            </a:r>
            <a:r>
              <a:rPr lang="en-US" sz="1200" dirty="0" err="1">
                <a:solidFill>
                  <a:schemeClr val="bg1"/>
                </a:solidFill>
              </a:rPr>
              <a:t>động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chắc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chắn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sẽ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đến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công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nghệ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này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4525" y="1466850"/>
            <a:ext cx="16573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JQUERY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jQuery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một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viện</a:t>
            </a:r>
            <a:r>
              <a:rPr lang="en-US" sz="1200" dirty="0">
                <a:solidFill>
                  <a:schemeClr val="bg1"/>
                </a:solidFill>
              </a:rPr>
              <a:t> JavaScript.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nghĩa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một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hợp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mã</a:t>
            </a:r>
            <a:r>
              <a:rPr lang="en-US" sz="1200" dirty="0">
                <a:solidFill>
                  <a:schemeClr val="bg1"/>
                </a:solidFill>
              </a:rPr>
              <a:t> code JavaScript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hợp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nhau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truy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bằng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một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dòng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mã</a:t>
            </a:r>
            <a:r>
              <a:rPr lang="en-US" sz="1200" dirty="0">
                <a:solidFill>
                  <a:schemeClr val="bg1"/>
                </a:solidFill>
              </a:rPr>
              <a:t> code </a:t>
            </a:r>
            <a:r>
              <a:rPr lang="en-US" sz="1200" dirty="0" err="1">
                <a:solidFill>
                  <a:schemeClr val="bg1"/>
                </a:solidFill>
              </a:rPr>
              <a:t>đơn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giản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nhiều</a:t>
            </a:r>
            <a:r>
              <a:rPr lang="en-US" sz="1200" dirty="0">
                <a:solidFill>
                  <a:schemeClr val="bg1"/>
                </a:solidFill>
              </a:rPr>
              <a:t>, do </a:t>
            </a:r>
            <a:r>
              <a:rPr lang="en-US" sz="1200" dirty="0" err="1">
                <a:solidFill>
                  <a:schemeClr val="bg1"/>
                </a:solidFill>
              </a:rPr>
              <a:t>đó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giúp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phát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triển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khai</a:t>
            </a:r>
            <a:r>
              <a:rPr lang="en-US" sz="1200" dirty="0">
                <a:solidFill>
                  <a:schemeClr val="bg1"/>
                </a:solidFill>
              </a:rPr>
              <a:t> JavaScript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hơn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không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phải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mã</a:t>
            </a:r>
            <a:r>
              <a:rPr lang="en-US" sz="1200" dirty="0">
                <a:solidFill>
                  <a:schemeClr val="bg1"/>
                </a:solidFill>
              </a:rPr>
              <a:t> code JavaScript </a:t>
            </a:r>
            <a:r>
              <a:rPr lang="en-US" sz="1200" dirty="0" err="1">
                <a:solidFill>
                  <a:schemeClr val="bg1"/>
                </a:solidFill>
              </a:rPr>
              <a:t>phức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tạp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nhờ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mã</a:t>
            </a:r>
            <a:r>
              <a:rPr lang="en-US" sz="1200" dirty="0">
                <a:solidFill>
                  <a:schemeClr val="bg1"/>
                </a:solidFill>
              </a:rPr>
              <a:t> code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sẵn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trong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jQuery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93B9DA0-D59C-4979-B937-BB01E02E6CD3}"/>
              </a:ext>
            </a:extLst>
          </p:cNvPr>
          <p:cNvCxnSpPr>
            <a:cxnSpLocks/>
          </p:cNvCxnSpPr>
          <p:nvPr/>
        </p:nvCxnSpPr>
        <p:spPr>
          <a:xfrm flipV="1">
            <a:off x="2161977" y="559645"/>
            <a:ext cx="6465176" cy="1"/>
          </a:xfrm>
          <a:prstGeom prst="line">
            <a:avLst/>
          </a:prstGeom>
          <a:ln>
            <a:headEnd type="oval"/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44033" y="744216"/>
            <a:ext cx="3952117" cy="283923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2000" dirty="0" smtClean="0"/>
              <a:t>1.	Layout</a:t>
            </a:r>
          </a:p>
          <a:p>
            <a:r>
              <a:rPr lang="en-US" sz="2000" dirty="0" smtClean="0"/>
              <a:t> 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đăng</a:t>
            </a:r>
            <a:r>
              <a:rPr lang="en-US" sz="2000" dirty="0" smtClean="0"/>
              <a:t> </a:t>
            </a:r>
            <a:r>
              <a:rPr lang="en-US" sz="2000" dirty="0" err="1" smtClean="0"/>
              <a:t>nhập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đăng</a:t>
            </a:r>
            <a:r>
              <a:rPr lang="en-US" sz="2000" dirty="0" smtClean="0"/>
              <a:t> </a:t>
            </a:r>
            <a:r>
              <a:rPr lang="en-US" sz="2000" dirty="0" err="1" smtClean="0"/>
              <a:t>ký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thương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phụ</a:t>
            </a:r>
            <a:r>
              <a:rPr lang="en-US" sz="2000" dirty="0" smtClean="0"/>
              <a:t> </a:t>
            </a:r>
            <a:r>
              <a:rPr lang="en-US" sz="2000" dirty="0" err="1" smtClean="0"/>
              <a:t>kiện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chủ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</a:t>
            </a:r>
            <a:r>
              <a:rPr lang="en-US" sz="2000" dirty="0" err="1" smtClean="0"/>
              <a:t>viên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chi </a:t>
            </a:r>
            <a:r>
              <a:rPr lang="en-US" sz="2000" dirty="0" err="1" smtClean="0"/>
              <a:t>tiết</a:t>
            </a:r>
            <a:r>
              <a:rPr lang="en-US" sz="2000" dirty="0" smtClean="0"/>
              <a:t> </a:t>
            </a:r>
            <a:r>
              <a:rPr lang="en-US" sz="2000" dirty="0" err="1" smtClean="0"/>
              <a:t>sản</a:t>
            </a:r>
            <a:r>
              <a:rPr lang="en-US" sz="2000" dirty="0" smtClean="0"/>
              <a:t> </a:t>
            </a:r>
            <a:r>
              <a:rPr lang="en-US" sz="2000" dirty="0" err="1" smtClean="0"/>
              <a:t>phẩm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- </a:t>
            </a:r>
            <a:r>
              <a:rPr lang="en-US" sz="2000" dirty="0" err="1" smtClean="0"/>
              <a:t>Trang</a:t>
            </a:r>
            <a:r>
              <a:rPr lang="en-US" sz="2000" dirty="0" smtClean="0"/>
              <a:t> </a:t>
            </a:r>
            <a:r>
              <a:rPr lang="en-US" sz="2000" dirty="0" err="1" smtClean="0"/>
              <a:t>đặt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344033" y="3829766"/>
            <a:ext cx="3952117" cy="377026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2000" dirty="0" smtClean="0"/>
              <a:t>2.	Sitemap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15897" y="-40521"/>
            <a:ext cx="2416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FFFF00"/>
                </a:solidFill>
              </a:rPr>
              <a:t>Phân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</a:rPr>
              <a:t>tích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</a:rPr>
              <a:t>ứng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3600" dirty="0" err="1" smtClean="0">
                <a:solidFill>
                  <a:srgbClr val="FFFF00"/>
                </a:solidFill>
              </a:rPr>
              <a:t>dụng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2697" y="504749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đăng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nhập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1579" y="1042225"/>
            <a:ext cx="6512560" cy="34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2635" y="482803"/>
            <a:ext cx="148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đăng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785" y="1017538"/>
            <a:ext cx="6191885" cy="35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2151" y="497434"/>
            <a:ext cx="19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thương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hiệu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6037" y="1042721"/>
            <a:ext cx="6511925" cy="33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1491" y="473702"/>
            <a:ext cx="156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phụ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kiện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6037" y="1018540"/>
            <a:ext cx="6511925" cy="34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On-screen Show (16:9)</PresentationFormat>
  <Paragraphs>91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Hệ thống công nghệ web</vt:lpstr>
      <vt:lpstr>Website bán điện thoại trực tuyến</vt:lpstr>
      <vt:lpstr>Lý do chọn đề tài</vt:lpstr>
      <vt:lpstr>Cơ sở lý thuyết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YOU!!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2022-04-20T16:12:47Z</dcterms:modified>
</cp:coreProperties>
</file>